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56016240157481"/>
          <c:y val="2.8839934249511919E-2"/>
          <c:w val="0.85325233759842511"/>
          <c:h val="0.79267945419048635"/>
        </c:manualLayout>
      </c:layout>
      <c:barChart>
        <c:barDir val="col"/>
        <c:grouping val="clustered"/>
        <c:varyColors val="0"/>
        <c:ser>
          <c:idx val="0"/>
          <c:order val="0"/>
          <c:tx>
            <c:strRef>
              <c:f>ورقة1!$B$1</c:f>
              <c:strCache>
                <c:ptCount val="1"/>
                <c:pt idx="0">
                  <c:v>سلسلة 1</c:v>
                </c:pt>
              </c:strCache>
            </c:strRef>
          </c:tx>
          <c:spPr>
            <a:solidFill>
              <a:schemeClr val="accent1"/>
            </a:solidFill>
            <a:ln>
              <a:noFill/>
            </a:ln>
            <a:effectLst/>
          </c:spPr>
          <c:invertIfNegative val="0"/>
          <c:cat>
            <c:strRef>
              <c:f>ورقة1!$A$2:$A$6</c:f>
              <c:strCache>
                <c:ptCount val="5"/>
                <c:pt idx="0">
                  <c:v>سيحي</c:v>
                </c:pt>
                <c:pt idx="1">
                  <c:v>تنقيط</c:v>
                </c:pt>
                <c:pt idx="2">
                  <c:v>ثلاثية</c:v>
                </c:pt>
                <c:pt idx="3">
                  <c:v>رباعية</c:v>
                </c:pt>
                <c:pt idx="4">
                  <c:v>خماسية</c:v>
                </c:pt>
              </c:strCache>
            </c:strRef>
          </c:cat>
          <c:val>
            <c:numRef>
              <c:f>ورقة1!$B$2:$B$6</c:f>
              <c:numCache>
                <c:formatCode>General</c:formatCode>
                <c:ptCount val="5"/>
                <c:pt idx="0">
                  <c:v>1.39</c:v>
                </c:pt>
                <c:pt idx="1">
                  <c:v>1.3</c:v>
                </c:pt>
                <c:pt idx="2">
                  <c:v>1.29</c:v>
                </c:pt>
                <c:pt idx="3">
                  <c:v>1.28</c:v>
                </c:pt>
                <c:pt idx="4">
                  <c:v>1.28</c:v>
                </c:pt>
              </c:numCache>
            </c:numRef>
          </c:val>
          <c:extLst>
            <c:ext xmlns:c16="http://schemas.microsoft.com/office/drawing/2014/chart" uri="{C3380CC4-5D6E-409C-BE32-E72D297353CC}">
              <c16:uniqueId val="{00000000-5D39-462D-BE2C-A4D6696755F5}"/>
            </c:ext>
          </c:extLst>
        </c:ser>
        <c:dLbls>
          <c:showLegendKey val="0"/>
          <c:showVal val="0"/>
          <c:showCatName val="0"/>
          <c:showSerName val="0"/>
          <c:showPercent val="0"/>
          <c:showBubbleSize val="0"/>
        </c:dLbls>
        <c:gapWidth val="219"/>
        <c:overlap val="-27"/>
        <c:axId val="440730816"/>
        <c:axId val="440730488"/>
      </c:barChart>
      <c:catAx>
        <c:axId val="440730816"/>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ar-IQ" sz="2000" b="1" dirty="0" smtClean="0"/>
                  <a:t>المعاملات</a:t>
                </a:r>
                <a:endParaRPr lang="ar-IQ" sz="2000" b="1" dirty="0"/>
              </a:p>
            </c:rich>
          </c:tx>
          <c:layout>
            <c:manualLayout>
              <c:xMode val="edge"/>
              <c:yMode val="edge"/>
              <c:x val="0.5188737696850394"/>
              <c:y val="0.89852725771854958"/>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22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40730488"/>
        <c:crosses val="autoZero"/>
        <c:auto val="1"/>
        <c:lblAlgn val="ctr"/>
        <c:lblOffset val="100"/>
        <c:noMultiLvlLbl val="0"/>
      </c:catAx>
      <c:valAx>
        <c:axId val="440730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ar-IQ" sz="1400" b="1" dirty="0" smtClean="0"/>
                  <a:t>الكثافة الظاهرية ميكاغرام.متر</a:t>
                </a:r>
                <a:r>
                  <a:rPr lang="ar-IQ" sz="1400" b="1" baseline="30000" dirty="0" smtClean="0"/>
                  <a:t>-3</a:t>
                </a:r>
                <a:endParaRPr lang="ar-IQ" sz="1400" b="1" dirty="0"/>
              </a:p>
            </c:rich>
          </c:tx>
          <c:layout>
            <c:manualLayout>
              <c:xMode val="edge"/>
              <c:yMode val="edge"/>
              <c:x val="1.5625E-2"/>
              <c:y val="0.27875379682862961"/>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440730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المعاملات</c:v>
                </c:pt>
              </c:strCache>
            </c:strRef>
          </c:tx>
          <c:spPr>
            <a:solidFill>
              <a:schemeClr val="accent1"/>
            </a:solidFill>
            <a:ln>
              <a:noFill/>
            </a:ln>
            <a:effectLst/>
          </c:spPr>
          <c:invertIfNegative val="0"/>
          <c:cat>
            <c:strRef>
              <c:f>ورقة1!$A$2:$A$6</c:f>
              <c:strCache>
                <c:ptCount val="5"/>
                <c:pt idx="0">
                  <c:v>سيحي</c:v>
                </c:pt>
                <c:pt idx="1">
                  <c:v>تنقيط</c:v>
                </c:pt>
                <c:pt idx="2">
                  <c:v>ثلاثي</c:v>
                </c:pt>
                <c:pt idx="3">
                  <c:v>رباعي</c:v>
                </c:pt>
                <c:pt idx="4">
                  <c:v>خماسي</c:v>
                </c:pt>
              </c:strCache>
            </c:strRef>
          </c:cat>
          <c:val>
            <c:numRef>
              <c:f>ورقة1!$B$2:$B$6</c:f>
              <c:numCache>
                <c:formatCode>General</c:formatCode>
                <c:ptCount val="5"/>
                <c:pt idx="0">
                  <c:v>9.0999999999999998E-2</c:v>
                </c:pt>
                <c:pt idx="1">
                  <c:v>0.312</c:v>
                </c:pt>
                <c:pt idx="2">
                  <c:v>0.33100000000000002</c:v>
                </c:pt>
                <c:pt idx="3">
                  <c:v>0.42</c:v>
                </c:pt>
                <c:pt idx="4">
                  <c:v>0.32400000000000001</c:v>
                </c:pt>
              </c:numCache>
            </c:numRef>
          </c:val>
          <c:extLst>
            <c:ext xmlns:c16="http://schemas.microsoft.com/office/drawing/2014/chart" uri="{C3380CC4-5D6E-409C-BE32-E72D297353CC}">
              <c16:uniqueId val="{00000000-A8C7-4A1A-B83F-71AE392AB5DF}"/>
            </c:ext>
          </c:extLst>
        </c:ser>
        <c:dLbls>
          <c:showLegendKey val="0"/>
          <c:showVal val="0"/>
          <c:showCatName val="0"/>
          <c:showSerName val="0"/>
          <c:showPercent val="0"/>
          <c:showBubbleSize val="0"/>
        </c:dLbls>
        <c:gapWidth val="219"/>
        <c:overlap val="-27"/>
        <c:axId val="232960088"/>
        <c:axId val="232960416"/>
      </c:barChart>
      <c:catAx>
        <c:axId val="232960088"/>
        <c:scaling>
          <c:orientation val="minMax"/>
        </c:scaling>
        <c:delete val="0"/>
        <c:axPos val="b"/>
        <c:numFmt formatCode="General" sourceLinked="1"/>
        <c:majorTickMark val="none"/>
        <c:minorTickMark val="none"/>
        <c:tickLblPos val="nextTo"/>
        <c:spPr>
          <a:noFill/>
          <a:ln w="222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32960416"/>
        <c:crosses val="autoZero"/>
        <c:auto val="1"/>
        <c:lblAlgn val="ctr"/>
        <c:lblOffset val="100"/>
        <c:noMultiLvlLbl val="0"/>
      </c:catAx>
      <c:valAx>
        <c:axId val="232960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ar-IQ" sz="1600" b="1" dirty="0" smtClean="0"/>
                  <a:t>القطر الموزون (ملم)</a:t>
                </a:r>
                <a:endParaRPr lang="ar-IQ" sz="1600" b="1" dirty="0"/>
              </a:p>
            </c:rich>
          </c:tx>
          <c:layout>
            <c:manualLayout>
              <c:xMode val="edge"/>
              <c:yMode val="edge"/>
              <c:x val="0"/>
              <c:y val="0.37423355227401867"/>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2225">
            <a:solidFill>
              <a:schemeClr val="tx1"/>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29600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ورقة1!$B$1</c:f>
              <c:strCache>
                <c:ptCount val="1"/>
                <c:pt idx="0">
                  <c:v>المعاملات</c:v>
                </c:pt>
              </c:strCache>
            </c:strRef>
          </c:tx>
          <c:spPr>
            <a:solidFill>
              <a:schemeClr val="accent1"/>
            </a:solidFill>
            <a:ln>
              <a:noFill/>
            </a:ln>
            <a:effectLst/>
          </c:spPr>
          <c:invertIfNegative val="0"/>
          <c:cat>
            <c:strRef>
              <c:f>ورقة1!$A$2:$A$6</c:f>
              <c:strCache>
                <c:ptCount val="5"/>
                <c:pt idx="0">
                  <c:v>سيحي</c:v>
                </c:pt>
                <c:pt idx="1">
                  <c:v>تنقيط</c:v>
                </c:pt>
                <c:pt idx="2">
                  <c:v>ثلاثي</c:v>
                </c:pt>
                <c:pt idx="3">
                  <c:v>رباعي</c:v>
                </c:pt>
                <c:pt idx="4">
                  <c:v>خماسي</c:v>
                </c:pt>
              </c:strCache>
            </c:strRef>
          </c:cat>
          <c:val>
            <c:numRef>
              <c:f>ورقة1!$B$2:$B$6</c:f>
              <c:numCache>
                <c:formatCode>General</c:formatCode>
                <c:ptCount val="5"/>
                <c:pt idx="0">
                  <c:v>78</c:v>
                </c:pt>
                <c:pt idx="1">
                  <c:v>120</c:v>
                </c:pt>
                <c:pt idx="2">
                  <c:v>134</c:v>
                </c:pt>
                <c:pt idx="3">
                  <c:v>160</c:v>
                </c:pt>
                <c:pt idx="4">
                  <c:v>156</c:v>
                </c:pt>
              </c:numCache>
            </c:numRef>
          </c:val>
          <c:extLst>
            <c:ext xmlns:c16="http://schemas.microsoft.com/office/drawing/2014/chart" uri="{C3380CC4-5D6E-409C-BE32-E72D297353CC}">
              <c16:uniqueId val="{00000000-FBB4-42F8-BAFA-C8A38BA3987B}"/>
            </c:ext>
          </c:extLst>
        </c:ser>
        <c:dLbls>
          <c:showLegendKey val="0"/>
          <c:showVal val="0"/>
          <c:showCatName val="0"/>
          <c:showSerName val="0"/>
          <c:showPercent val="0"/>
          <c:showBubbleSize val="0"/>
        </c:dLbls>
        <c:gapWidth val="219"/>
        <c:overlap val="-27"/>
        <c:axId val="509493296"/>
        <c:axId val="509494608"/>
      </c:barChart>
      <c:catAx>
        <c:axId val="509493296"/>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09494608"/>
        <c:crosses val="autoZero"/>
        <c:auto val="1"/>
        <c:lblAlgn val="ctr"/>
        <c:lblOffset val="100"/>
        <c:noMultiLvlLbl val="0"/>
      </c:catAx>
      <c:valAx>
        <c:axId val="509494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ar-IQ" sz="1600" b="1" dirty="0" smtClean="0"/>
                  <a:t>اطوال النبات (سم)</a:t>
                </a:r>
                <a:endParaRPr lang="ar-IQ" sz="1600" b="1" dirty="0"/>
              </a:p>
            </c:rich>
          </c:tx>
          <c:layout>
            <c:manualLayout>
              <c:xMode val="edge"/>
              <c:yMode val="edge"/>
              <c:x val="7.8125E-3"/>
              <c:y val="0.33345673391629344"/>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09493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803966881335762E-2"/>
          <c:y val="2.6811501457120711E-2"/>
          <c:w val="0.88713089945262047"/>
          <c:h val="0.7371004584620231"/>
        </c:manualLayout>
      </c:layout>
      <c:barChart>
        <c:barDir val="col"/>
        <c:grouping val="clustered"/>
        <c:varyColors val="0"/>
        <c:ser>
          <c:idx val="0"/>
          <c:order val="0"/>
          <c:tx>
            <c:strRef>
              <c:f>ورقة1!$B$1</c:f>
              <c:strCache>
                <c:ptCount val="1"/>
                <c:pt idx="0">
                  <c:v>سلسلة 1</c:v>
                </c:pt>
              </c:strCache>
            </c:strRef>
          </c:tx>
          <c:spPr>
            <a:solidFill>
              <a:schemeClr val="accent1"/>
            </a:solidFill>
            <a:ln>
              <a:noFill/>
            </a:ln>
            <a:effectLst/>
          </c:spPr>
          <c:invertIfNegative val="0"/>
          <c:cat>
            <c:strRef>
              <c:f>ورقة1!$A$2:$A$6</c:f>
              <c:strCache>
                <c:ptCount val="5"/>
                <c:pt idx="0">
                  <c:v>سيحي</c:v>
                </c:pt>
                <c:pt idx="1">
                  <c:v>تنقيط</c:v>
                </c:pt>
                <c:pt idx="2">
                  <c:v>ثلاثي</c:v>
                </c:pt>
                <c:pt idx="3">
                  <c:v>رباعي</c:v>
                </c:pt>
                <c:pt idx="4">
                  <c:v>خماسي</c:v>
                </c:pt>
              </c:strCache>
            </c:strRef>
          </c:cat>
          <c:val>
            <c:numRef>
              <c:f>ورقة1!$B$2:$B$6</c:f>
              <c:numCache>
                <c:formatCode>General</c:formatCode>
                <c:ptCount val="5"/>
                <c:pt idx="0">
                  <c:v>4.3</c:v>
                </c:pt>
                <c:pt idx="1">
                  <c:v>10</c:v>
                </c:pt>
                <c:pt idx="2">
                  <c:v>12</c:v>
                </c:pt>
                <c:pt idx="3">
                  <c:v>16</c:v>
                </c:pt>
                <c:pt idx="4">
                  <c:v>16</c:v>
                </c:pt>
              </c:numCache>
            </c:numRef>
          </c:val>
          <c:extLst>
            <c:ext xmlns:c16="http://schemas.microsoft.com/office/drawing/2014/chart" uri="{C3380CC4-5D6E-409C-BE32-E72D297353CC}">
              <c16:uniqueId val="{00000000-7BD6-4A2C-93A3-C4AC215FC917}"/>
            </c:ext>
          </c:extLst>
        </c:ser>
        <c:dLbls>
          <c:showLegendKey val="0"/>
          <c:showVal val="0"/>
          <c:showCatName val="0"/>
          <c:showSerName val="0"/>
          <c:showPercent val="0"/>
          <c:showBubbleSize val="0"/>
        </c:dLbls>
        <c:gapWidth val="219"/>
        <c:overlap val="-27"/>
        <c:axId val="512098208"/>
        <c:axId val="512098536"/>
      </c:barChart>
      <c:catAx>
        <c:axId val="512098208"/>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ar-IQ" sz="2000" b="1" dirty="0" smtClean="0"/>
                  <a:t>المعاملات</a:t>
                </a:r>
                <a:endParaRPr lang="ar-IQ" sz="2000" b="1" dirty="0"/>
              </a:p>
            </c:rich>
          </c:tx>
          <c:layout>
            <c:manualLayout>
              <c:xMode val="edge"/>
              <c:yMode val="edge"/>
              <c:x val="0.47818623024693474"/>
              <c:y val="0.88389837865511167"/>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12098536"/>
        <c:crosses val="autoZero"/>
        <c:auto val="1"/>
        <c:lblAlgn val="ctr"/>
        <c:lblOffset val="100"/>
        <c:noMultiLvlLbl val="0"/>
      </c:catAx>
      <c:valAx>
        <c:axId val="512098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ar-IQ" sz="1800" b="1" dirty="0" smtClean="0"/>
                  <a:t>الوزن الجاف للنبات (غرام)</a:t>
                </a:r>
                <a:endParaRPr lang="ar-IQ" sz="1800" b="1" dirty="0"/>
              </a:p>
            </c:rich>
          </c:tx>
          <c:layout>
            <c:manualLayout>
              <c:xMode val="edge"/>
              <c:yMode val="edge"/>
              <c:x val="2.6130267332087547E-2"/>
              <c:y val="0.26545778090106437"/>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120982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5491506081931"/>
          <c:y val="3.1745999523499047E-2"/>
          <c:w val="0.87574951455037198"/>
          <c:h val="0.78030556223514025"/>
        </c:manualLayout>
      </c:layout>
      <c:barChart>
        <c:barDir val="col"/>
        <c:grouping val="clustered"/>
        <c:varyColors val="0"/>
        <c:ser>
          <c:idx val="0"/>
          <c:order val="0"/>
          <c:tx>
            <c:strRef>
              <c:f>ورقة1!$B$1</c:f>
              <c:strCache>
                <c:ptCount val="1"/>
                <c:pt idx="0">
                  <c:v>المعاملات</c:v>
                </c:pt>
              </c:strCache>
            </c:strRef>
          </c:tx>
          <c:spPr>
            <a:solidFill>
              <a:schemeClr val="accent1"/>
            </a:solidFill>
            <a:ln>
              <a:noFill/>
            </a:ln>
            <a:effectLst/>
          </c:spPr>
          <c:invertIfNegative val="0"/>
          <c:cat>
            <c:strRef>
              <c:f>ورقة1!$A$2:$A$6</c:f>
              <c:strCache>
                <c:ptCount val="5"/>
                <c:pt idx="0">
                  <c:v>سيحي</c:v>
                </c:pt>
                <c:pt idx="1">
                  <c:v>تنقيط</c:v>
                </c:pt>
                <c:pt idx="2">
                  <c:v>ثلاثي</c:v>
                </c:pt>
                <c:pt idx="3">
                  <c:v>رباعي</c:v>
                </c:pt>
                <c:pt idx="4">
                  <c:v>خماسي</c:v>
                </c:pt>
              </c:strCache>
            </c:strRef>
          </c:cat>
          <c:val>
            <c:numRef>
              <c:f>ورقة1!$B$2:$B$6</c:f>
              <c:numCache>
                <c:formatCode>General</c:formatCode>
                <c:ptCount val="5"/>
                <c:pt idx="0">
                  <c:v>25</c:v>
                </c:pt>
                <c:pt idx="1">
                  <c:v>9</c:v>
                </c:pt>
                <c:pt idx="2">
                  <c:v>15</c:v>
                </c:pt>
                <c:pt idx="3">
                  <c:v>18</c:v>
                </c:pt>
                <c:pt idx="4">
                  <c:v>18.5</c:v>
                </c:pt>
              </c:numCache>
            </c:numRef>
          </c:val>
          <c:extLst>
            <c:ext xmlns:c16="http://schemas.microsoft.com/office/drawing/2014/chart" uri="{C3380CC4-5D6E-409C-BE32-E72D297353CC}">
              <c16:uniqueId val="{00000000-7FEB-4322-8D04-2BE9C00266F9}"/>
            </c:ext>
          </c:extLst>
        </c:ser>
        <c:dLbls>
          <c:showLegendKey val="0"/>
          <c:showVal val="0"/>
          <c:showCatName val="0"/>
          <c:showSerName val="0"/>
          <c:showPercent val="0"/>
          <c:showBubbleSize val="0"/>
        </c:dLbls>
        <c:gapWidth val="219"/>
        <c:overlap val="-27"/>
        <c:axId val="507456312"/>
        <c:axId val="507454016"/>
      </c:barChart>
      <c:catAx>
        <c:axId val="50745631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07454016"/>
        <c:crosses val="autoZero"/>
        <c:auto val="1"/>
        <c:lblAlgn val="ctr"/>
        <c:lblOffset val="100"/>
        <c:noMultiLvlLbl val="0"/>
      </c:catAx>
      <c:valAx>
        <c:axId val="507454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ar-IQ" sz="1600" b="1" dirty="0" smtClean="0"/>
                  <a:t>كمية</a:t>
                </a:r>
                <a:r>
                  <a:rPr lang="ar-IQ" sz="1600" b="1" baseline="0" dirty="0" smtClean="0"/>
                  <a:t> الماء المستهلكة خلال الموسم (متر مكعب)</a:t>
                </a:r>
                <a:endParaRPr lang="ar-IQ" sz="1600" b="1" dirty="0"/>
              </a:p>
            </c:rich>
          </c:tx>
          <c:layout>
            <c:manualLayout>
              <c:xMode val="edge"/>
              <c:yMode val="edge"/>
              <c:x val="8.7569447009018427E-3"/>
              <c:y val="0.26783229159496236"/>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7456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391487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71451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159752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26572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146319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8041D9F-606C-4793-B68D-C24AFF253D50}" type="datetimeFigureOut">
              <a:rPr lang="en-US" smtClean="0"/>
              <a:t>5/24/2019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277486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8041D9F-606C-4793-B68D-C24AFF253D50}" type="datetimeFigureOut">
              <a:rPr lang="en-US" smtClean="0"/>
              <a:t>5/24/2019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211838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8041D9F-606C-4793-B68D-C24AFF253D50}" type="datetimeFigureOut">
              <a:rPr lang="en-US" smtClean="0"/>
              <a:t>5/24/2019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1775156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8041D9F-606C-4793-B68D-C24AFF253D50}" type="datetimeFigureOut">
              <a:rPr lang="en-US" smtClean="0"/>
              <a:t>5/24/2019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74510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18041D9F-606C-4793-B68D-C24AFF253D50}" type="datetimeFigureOut">
              <a:rPr lang="en-US" smtClean="0"/>
              <a:t>5/24/2019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106426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18041D9F-606C-4793-B68D-C24AFF253D50}" type="datetimeFigureOut">
              <a:rPr lang="en-US" smtClean="0"/>
              <a:t>5/24/2019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DE413D-3239-480C-A23C-A868E35FB448}" type="slidenum">
              <a:rPr lang="en-US" smtClean="0"/>
              <a:t>‹#›</a:t>
            </a:fld>
            <a:endParaRPr lang="en-US"/>
          </a:p>
        </p:txBody>
      </p:sp>
    </p:spTree>
    <p:extLst>
      <p:ext uri="{BB962C8B-B14F-4D97-AF65-F5344CB8AC3E}">
        <p14:creationId xmlns:p14="http://schemas.microsoft.com/office/powerpoint/2010/main" val="361970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041D9F-606C-4793-B68D-C24AFF253D50}" type="datetimeFigureOut">
              <a:rPr lang="en-US" smtClean="0"/>
              <a:t>5/24/2019</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DE413D-3239-480C-A23C-A868E35FB448}" type="slidenum">
              <a:rPr lang="en-US" smtClean="0"/>
              <a:t>‹#›</a:t>
            </a:fld>
            <a:endParaRPr lang="en-US"/>
          </a:p>
        </p:txBody>
      </p:sp>
    </p:spTree>
    <p:extLst>
      <p:ext uri="{BB962C8B-B14F-4D97-AF65-F5344CB8AC3E}">
        <p14:creationId xmlns:p14="http://schemas.microsoft.com/office/powerpoint/2010/main" val="3448575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chor="ctr">
            <a:normAutofit fontScale="90000"/>
          </a:bodyPr>
          <a:lstStyle/>
          <a:p>
            <a:r>
              <a:rPr lang="ar-IQ" dirty="0" err="1" smtClean="0"/>
              <a:t>تاثير</a:t>
            </a:r>
            <a:r>
              <a:rPr lang="ar-IQ" dirty="0" smtClean="0"/>
              <a:t> التناوب بالري </a:t>
            </a:r>
            <a:r>
              <a:rPr lang="ar-IQ" dirty="0" err="1" smtClean="0"/>
              <a:t>السيحي</a:t>
            </a:r>
            <a:r>
              <a:rPr lang="ar-IQ" dirty="0" smtClean="0"/>
              <a:t> والري بالتنقيط الشريطي على خصائص التربة ونمو نبات الذرة الصفراء</a:t>
            </a:r>
            <a:endParaRPr lang="en-US" dirty="0"/>
          </a:p>
        </p:txBody>
      </p:sp>
      <p:sp>
        <p:nvSpPr>
          <p:cNvPr id="3" name="عنوان فرعي 2"/>
          <p:cNvSpPr>
            <a:spLocks noGrp="1"/>
          </p:cNvSpPr>
          <p:nvPr>
            <p:ph type="subTitle" idx="1"/>
          </p:nvPr>
        </p:nvSpPr>
        <p:spPr/>
        <p:txBody>
          <a:bodyPr anchor="ctr"/>
          <a:lstStyle/>
          <a:p>
            <a:r>
              <a:rPr lang="ar-IQ" dirty="0" smtClean="0"/>
              <a:t>الطالب : علي رحيم</a:t>
            </a:r>
          </a:p>
          <a:p>
            <a:r>
              <a:rPr lang="ar-IQ" dirty="0" smtClean="0"/>
              <a:t>المشرف : الدكتور يحيى جهاد الاسدي</a:t>
            </a:r>
            <a:endParaRPr lang="en-US" dirty="0"/>
          </a:p>
        </p:txBody>
      </p:sp>
    </p:spTree>
    <p:extLst>
      <p:ext uri="{BB962C8B-B14F-4D97-AF65-F5344CB8AC3E}">
        <p14:creationId xmlns:p14="http://schemas.microsoft.com/office/powerpoint/2010/main" val="221650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1877720347"/>
              </p:ext>
            </p:extLst>
          </p:nvPr>
        </p:nvGraphicFramePr>
        <p:xfrm>
          <a:off x="1751780" y="513188"/>
          <a:ext cx="930951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2050072" y="6105411"/>
            <a:ext cx="8712926" cy="369332"/>
          </a:xfrm>
          <a:prstGeom prst="rect">
            <a:avLst/>
          </a:prstGeom>
          <a:noFill/>
        </p:spPr>
        <p:txBody>
          <a:bodyPr wrap="square" rtlCol="0">
            <a:spAutoFit/>
          </a:bodyPr>
          <a:lstStyle/>
          <a:p>
            <a:r>
              <a:rPr lang="ar-IQ" b="1" dirty="0" smtClean="0"/>
              <a:t>شكل (1) تأثير معاملات التجربة على قيم اطوال النبات (سم) للمعاملات نهاية التجربة</a:t>
            </a:r>
            <a:endParaRPr lang="en-US" b="1" dirty="0"/>
          </a:p>
        </p:txBody>
      </p:sp>
    </p:spTree>
    <p:extLst>
      <p:ext uri="{BB962C8B-B14F-4D97-AF65-F5344CB8AC3E}">
        <p14:creationId xmlns:p14="http://schemas.microsoft.com/office/powerpoint/2010/main" val="7450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1947665916"/>
              </p:ext>
            </p:extLst>
          </p:nvPr>
        </p:nvGraphicFramePr>
        <p:xfrm>
          <a:off x="1091380" y="277214"/>
          <a:ext cx="10692581" cy="5052432"/>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985554" y="5603966"/>
            <a:ext cx="8712926" cy="369332"/>
          </a:xfrm>
          <a:prstGeom prst="rect">
            <a:avLst/>
          </a:prstGeom>
          <a:noFill/>
        </p:spPr>
        <p:txBody>
          <a:bodyPr wrap="square" rtlCol="0">
            <a:spAutoFit/>
          </a:bodyPr>
          <a:lstStyle/>
          <a:p>
            <a:r>
              <a:rPr lang="ar-IQ" b="1" dirty="0" smtClean="0"/>
              <a:t>شكل (1) </a:t>
            </a:r>
            <a:r>
              <a:rPr lang="ar-IQ" b="1" dirty="0" err="1" smtClean="0"/>
              <a:t>تاثير</a:t>
            </a:r>
            <a:r>
              <a:rPr lang="ar-IQ" b="1" dirty="0" smtClean="0"/>
              <a:t> معاملات التجربة على قيم الوزن الجاف للنبات (غرام) للمعاملات نهاية التجربة</a:t>
            </a:r>
            <a:endParaRPr lang="en-US" b="1" dirty="0"/>
          </a:p>
        </p:txBody>
      </p:sp>
    </p:spTree>
    <p:extLst>
      <p:ext uri="{BB962C8B-B14F-4D97-AF65-F5344CB8AC3E}">
        <p14:creationId xmlns:p14="http://schemas.microsoft.com/office/powerpoint/2010/main" val="91731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1432015140"/>
              </p:ext>
            </p:extLst>
          </p:nvPr>
        </p:nvGraphicFramePr>
        <p:xfrm>
          <a:off x="1312607" y="262466"/>
          <a:ext cx="10073148"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مربع نص 5"/>
          <p:cNvSpPr txBox="1"/>
          <p:nvPr/>
        </p:nvSpPr>
        <p:spPr>
          <a:xfrm>
            <a:off x="1992718" y="5928430"/>
            <a:ext cx="8712926" cy="369332"/>
          </a:xfrm>
          <a:prstGeom prst="rect">
            <a:avLst/>
          </a:prstGeom>
          <a:noFill/>
        </p:spPr>
        <p:txBody>
          <a:bodyPr wrap="square" rtlCol="0">
            <a:spAutoFit/>
          </a:bodyPr>
          <a:lstStyle/>
          <a:p>
            <a:r>
              <a:rPr lang="ar-IQ" b="1" dirty="0" smtClean="0"/>
              <a:t>شكل (1) كمية الماء المستهلكة خلال عشرة </a:t>
            </a:r>
            <a:r>
              <a:rPr lang="ar-IQ" b="1" dirty="0" err="1" smtClean="0"/>
              <a:t>ريات</a:t>
            </a:r>
            <a:r>
              <a:rPr lang="ar-IQ" b="1" dirty="0" smtClean="0"/>
              <a:t> متتالية (متر مكعب) للمعاملات نهاية التجربة</a:t>
            </a:r>
            <a:endParaRPr lang="en-US" b="1" dirty="0"/>
          </a:p>
        </p:txBody>
      </p:sp>
    </p:spTree>
    <p:extLst>
      <p:ext uri="{BB962C8B-B14F-4D97-AF65-F5344CB8AC3E}">
        <p14:creationId xmlns:p14="http://schemas.microsoft.com/office/powerpoint/2010/main" val="51609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48194" y="587829"/>
            <a:ext cx="11839303" cy="5016758"/>
          </a:xfrm>
          <a:prstGeom prst="rect">
            <a:avLst/>
          </a:prstGeom>
          <a:noFill/>
        </p:spPr>
        <p:txBody>
          <a:bodyPr wrap="square" rtlCol="0">
            <a:spAutoFit/>
          </a:bodyPr>
          <a:lstStyle/>
          <a:p>
            <a:r>
              <a:rPr lang="ar-IQ" sz="2400" b="1" dirty="0" smtClean="0"/>
              <a:t>الاستنتاجات والتوصيات</a:t>
            </a:r>
          </a:p>
          <a:p>
            <a:r>
              <a:rPr lang="ar-IQ" sz="2400" b="1" dirty="0" smtClean="0">
                <a:solidFill>
                  <a:srgbClr val="FF0000"/>
                </a:solidFill>
              </a:rPr>
              <a:t>الاستنتاجات</a:t>
            </a:r>
          </a:p>
          <a:p>
            <a:pPr marL="342900" indent="-342900">
              <a:buFont typeface="+mj-lt"/>
              <a:buAutoNum type="arabicPeriod"/>
            </a:pPr>
            <a:r>
              <a:rPr lang="ar-IQ" sz="2400" b="1" dirty="0" smtClean="0"/>
              <a:t>استخدام الري بالتنقيط بالتناوب مع الري </a:t>
            </a:r>
            <a:r>
              <a:rPr lang="ar-IQ" sz="2400" b="1" dirty="0" err="1" smtClean="0"/>
              <a:t>السيحي</a:t>
            </a:r>
            <a:r>
              <a:rPr lang="ar-IQ" sz="2400" b="1" dirty="0" smtClean="0"/>
              <a:t> وبدورات ثلاثية ورباعية أدت الى زيادة انتاج النبات وتحسين خصائص التربة.</a:t>
            </a:r>
          </a:p>
          <a:p>
            <a:pPr marL="342900" indent="-342900">
              <a:buFont typeface="+mj-lt"/>
              <a:buAutoNum type="arabicPeriod"/>
            </a:pPr>
            <a:r>
              <a:rPr lang="ar-IQ" sz="2400" b="1" dirty="0" smtClean="0"/>
              <a:t>زيادة كفاءة استخدام مياه الري الى حدود 50 % للتناوب مقارنة بالري </a:t>
            </a:r>
            <a:r>
              <a:rPr lang="ar-IQ" sz="2400" b="1" dirty="0" err="1" smtClean="0"/>
              <a:t>السيحي</a:t>
            </a:r>
            <a:r>
              <a:rPr lang="ar-IQ" sz="2400" b="1" dirty="0" smtClean="0"/>
              <a:t> خصوصا بالدورات الرباعية.</a:t>
            </a:r>
          </a:p>
          <a:p>
            <a:pPr marL="342900" indent="-342900">
              <a:buFont typeface="+mj-lt"/>
              <a:buAutoNum type="arabicPeriod"/>
            </a:pPr>
            <a:r>
              <a:rPr lang="ar-IQ" sz="2400" b="1" dirty="0" smtClean="0"/>
              <a:t>الحد من بعض </a:t>
            </a:r>
            <a:r>
              <a:rPr lang="ar-IQ" sz="2400" b="1" dirty="0" err="1" smtClean="0"/>
              <a:t>التاثيرات</a:t>
            </a:r>
            <a:r>
              <a:rPr lang="ar-IQ" sz="2400" b="1" dirty="0" smtClean="0"/>
              <a:t> السلبية لاستخدام طريقتي الري بالتنقيط </a:t>
            </a:r>
            <a:r>
              <a:rPr lang="ar-IQ" sz="2400" b="1" dirty="0" err="1" smtClean="0"/>
              <a:t>والسيحي</a:t>
            </a:r>
            <a:r>
              <a:rPr lang="ar-IQ" sz="2400" b="1" dirty="0" smtClean="0"/>
              <a:t> كلا على انفراد على خصائص التربة وكفاءة استعمال ماء الري خصوصا في الدورات الرباعية</a:t>
            </a:r>
          </a:p>
          <a:p>
            <a:pPr marL="342900" indent="-342900">
              <a:buFont typeface="+mj-lt"/>
              <a:buAutoNum type="arabicPeriod"/>
            </a:pPr>
            <a:endParaRPr lang="ar-IQ" sz="2400" b="1" dirty="0"/>
          </a:p>
          <a:p>
            <a:pPr marL="342900" indent="-342900">
              <a:buFont typeface="+mj-lt"/>
              <a:buAutoNum type="arabicPeriod"/>
            </a:pPr>
            <a:endParaRPr lang="ar-IQ" sz="2400" b="1" dirty="0" smtClean="0"/>
          </a:p>
          <a:p>
            <a:pPr marL="342900" indent="-342900">
              <a:buFont typeface="+mj-lt"/>
              <a:buAutoNum type="arabicPeriod"/>
            </a:pPr>
            <a:endParaRPr lang="ar-IQ" sz="2400" b="1" dirty="0"/>
          </a:p>
          <a:p>
            <a:r>
              <a:rPr lang="ar-IQ" sz="3200" b="1" dirty="0" smtClean="0">
                <a:solidFill>
                  <a:srgbClr val="FF0000"/>
                </a:solidFill>
              </a:rPr>
              <a:t>التوصيات </a:t>
            </a:r>
          </a:p>
          <a:p>
            <a:r>
              <a:rPr lang="ar-IQ" sz="2400" b="1" dirty="0" smtClean="0"/>
              <a:t>نوصي باستخدام الري بالتنقيط مناوبة مع الري </a:t>
            </a:r>
            <a:r>
              <a:rPr lang="ar-IQ" sz="2400" b="1" dirty="0" err="1" smtClean="0"/>
              <a:t>السيحي</a:t>
            </a:r>
            <a:r>
              <a:rPr lang="ar-IQ" sz="2400" b="1" dirty="0" smtClean="0"/>
              <a:t> وبدورات رباعية مع استخدام منقطات ذات تصريف منخفض لغرض زيادة كفاءة المياه وتقليل </a:t>
            </a:r>
            <a:r>
              <a:rPr lang="ar-IQ" sz="2400" b="1" dirty="0" err="1" smtClean="0"/>
              <a:t>تاثير</a:t>
            </a:r>
            <a:r>
              <a:rPr lang="ar-IQ" sz="2400" b="1" dirty="0" smtClean="0"/>
              <a:t> الري على خصائص التربة.</a:t>
            </a:r>
            <a:endParaRPr lang="en-US" sz="2400" b="1" dirty="0"/>
          </a:p>
        </p:txBody>
      </p:sp>
    </p:spTree>
    <p:extLst>
      <p:ext uri="{BB962C8B-B14F-4D97-AF65-F5344CB8AC3E}">
        <p14:creationId xmlns:p14="http://schemas.microsoft.com/office/powerpoint/2010/main" val="2833496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174274" y="1358537"/>
            <a:ext cx="6322423" cy="2646878"/>
          </a:xfrm>
          <a:prstGeom prst="rect">
            <a:avLst/>
          </a:prstGeom>
          <a:noFill/>
        </p:spPr>
        <p:txBody>
          <a:bodyPr wrap="square" rtlCol="0">
            <a:spAutoFit/>
          </a:bodyPr>
          <a:lstStyle/>
          <a:p>
            <a:r>
              <a:rPr lang="ar-IQ" sz="16600" b="1" dirty="0" smtClean="0">
                <a:ln w="22225">
                  <a:solidFill>
                    <a:schemeClr val="accent2"/>
                  </a:solidFill>
                  <a:prstDash val="solid"/>
                </a:ln>
                <a:solidFill>
                  <a:schemeClr val="accent2">
                    <a:lumMod val="40000"/>
                    <a:lumOff val="60000"/>
                  </a:schemeClr>
                </a:solidFill>
              </a:rPr>
              <a:t>وشكرا</a:t>
            </a:r>
            <a:endParaRPr lang="en-US" sz="16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38645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325563"/>
          </a:xfrm>
        </p:spPr>
        <p:txBody>
          <a:bodyPr/>
          <a:lstStyle/>
          <a:p>
            <a:r>
              <a:rPr lang="ar-IQ" dirty="0" smtClean="0"/>
              <a:t>المقدمة</a:t>
            </a:r>
            <a:endParaRPr lang="en-US" dirty="0"/>
          </a:p>
        </p:txBody>
      </p:sp>
      <p:sp>
        <p:nvSpPr>
          <p:cNvPr id="3" name="عنصر نائب للمحتوى 2"/>
          <p:cNvSpPr>
            <a:spLocks noGrp="1"/>
          </p:cNvSpPr>
          <p:nvPr>
            <p:ph idx="1"/>
          </p:nvPr>
        </p:nvSpPr>
        <p:spPr>
          <a:xfrm>
            <a:off x="295002" y="972865"/>
            <a:ext cx="11601995" cy="5532437"/>
          </a:xfrm>
        </p:spPr>
        <p:txBody>
          <a:bodyPr>
            <a:noAutofit/>
          </a:bodyPr>
          <a:lstStyle/>
          <a:p>
            <a:pPr marL="0" indent="0" algn="just">
              <a:lnSpc>
                <a:spcPct val="170000"/>
              </a:lnSpc>
              <a:buNone/>
            </a:pPr>
            <a:r>
              <a:rPr lang="ar-IQ" sz="2000" b="1" dirty="0"/>
              <a:t> تعد عملية الري من الركائز الأساسية التي يعتمد عليها في زيادة الإنتاج الزراعي خصوصاً في المناطق الجافة وشبه الجافة</a:t>
            </a:r>
            <a:r>
              <a:rPr lang="ar-IQ" sz="2000" b="1" dirty="0" smtClean="0"/>
              <a:t>،</a:t>
            </a:r>
            <a:r>
              <a:rPr lang="ar-IQ" sz="2000" b="1" dirty="0"/>
              <a:t> </a:t>
            </a:r>
            <a:r>
              <a:rPr lang="ar-IQ" sz="2000" b="1" dirty="0" smtClean="0"/>
              <a:t>نتيجة الشحة الحاصلة في المياه وخصوصا المياه الصالحة للري فضلا </a:t>
            </a:r>
            <a:r>
              <a:rPr lang="ar-IQ" sz="2000" b="1" dirty="0"/>
              <a:t>عن تدهور نوعية المياه المستخدمة </a:t>
            </a:r>
            <a:r>
              <a:rPr lang="ar-IQ" sz="2000" b="1" dirty="0" smtClean="0"/>
              <a:t>وانخفاض كفاءة طرق الري المتبعة.</a:t>
            </a:r>
            <a:r>
              <a:rPr lang="ar-IQ" sz="2000" b="1" dirty="0"/>
              <a:t> يعتبر </a:t>
            </a:r>
            <a:r>
              <a:rPr lang="ar-IQ" sz="2000" b="1" dirty="0" smtClean="0"/>
              <a:t>استخدام الري </a:t>
            </a:r>
            <a:r>
              <a:rPr lang="ar-IQ" sz="2000" b="1" dirty="0"/>
              <a:t>السطحي التقليدي </a:t>
            </a:r>
            <a:r>
              <a:rPr lang="ar-IQ" sz="2000" b="1" dirty="0" smtClean="0"/>
              <a:t>في هذه المناطق من اهم أسباب انخفاض كفاءة الارواء وضياع كميات كبيرة من المياه في تلك الطريقة وأن </a:t>
            </a:r>
            <a:r>
              <a:rPr lang="ar-IQ" sz="2000" b="1" dirty="0"/>
              <a:t>85% من هذه الزراعة المروية تستخدم رياً سطحياً تقليدياً، وان المتوسط العام لكفاءة الري السطحي التقليدي في الوطن العربي عموماً تصل الى 38% </a:t>
            </a:r>
            <a:r>
              <a:rPr lang="ar-IQ" sz="2000" b="1" dirty="0" smtClean="0"/>
              <a:t>.</a:t>
            </a:r>
          </a:p>
          <a:p>
            <a:pPr marL="0" indent="0" algn="just">
              <a:lnSpc>
                <a:spcPct val="170000"/>
              </a:lnSpc>
              <a:spcBef>
                <a:spcPts val="0"/>
              </a:spcBef>
              <a:buNone/>
            </a:pPr>
            <a:r>
              <a:rPr lang="ar-IQ" sz="2000" b="1" dirty="0" smtClean="0"/>
              <a:t>اثبتت </a:t>
            </a:r>
            <a:r>
              <a:rPr lang="ar-IQ" sz="2000" b="1" dirty="0"/>
              <a:t>الدراسات التي قام بها العديد من الباحثين ان لطريقة الري تأثير كبير على خصائص التربة الفيزيائية </a:t>
            </a:r>
            <a:r>
              <a:rPr lang="ar-IQ" sz="2000" b="1" dirty="0" smtClean="0"/>
              <a:t>و</a:t>
            </a:r>
            <a:r>
              <a:rPr lang="ar-SY" sz="2000" b="1" dirty="0" smtClean="0"/>
              <a:t>أن </a:t>
            </a:r>
            <a:r>
              <a:rPr lang="ar-SY" sz="2000" b="1" dirty="0"/>
              <a:t>الري </a:t>
            </a:r>
            <a:r>
              <a:rPr lang="ar-SY" sz="2000" b="1" dirty="0" err="1"/>
              <a:t>السيحي</a:t>
            </a:r>
            <a:r>
              <a:rPr lang="ar-SY" sz="2000" b="1" dirty="0"/>
              <a:t> </a:t>
            </a:r>
            <a:r>
              <a:rPr lang="ar-IQ" sz="2000" b="1" dirty="0" smtClean="0"/>
              <a:t>ذو تأثير سلبي </a:t>
            </a:r>
            <a:r>
              <a:rPr lang="ar-IQ" sz="2000" b="1" dirty="0"/>
              <a:t>على خصائص التربة إذ </a:t>
            </a:r>
            <a:r>
              <a:rPr lang="ar-IQ" sz="2000" b="1" dirty="0" smtClean="0"/>
              <a:t>تعمل قوة تيار الماء  </a:t>
            </a:r>
            <a:r>
              <a:rPr lang="ar-IQ" sz="2000" b="1" dirty="0"/>
              <a:t>على تعرية </a:t>
            </a:r>
            <a:r>
              <a:rPr lang="ar-IQ" sz="2000" b="1" dirty="0" smtClean="0"/>
              <a:t>وانضغاط </a:t>
            </a:r>
            <a:r>
              <a:rPr lang="ar-IQ" sz="2000" b="1" dirty="0"/>
              <a:t>ورص التربة </a:t>
            </a:r>
            <a:r>
              <a:rPr lang="ar-IQ" sz="2000" b="1" dirty="0" smtClean="0"/>
              <a:t>إن </a:t>
            </a:r>
            <a:r>
              <a:rPr lang="ar-IQ" sz="2000" b="1" dirty="0"/>
              <a:t>اختيار نظام الري المناسب من أول أهداف إدارة التربة والمياه للحصول على أعلى كفاءة لاستخدام المياه وزيادة الإنتاجية</a:t>
            </a:r>
            <a:r>
              <a:rPr lang="ar-SA" sz="2000" b="1" dirty="0" smtClean="0"/>
              <a:t>.</a:t>
            </a:r>
            <a:r>
              <a:rPr lang="ar-IQ" sz="2000" b="1" dirty="0"/>
              <a:t> </a:t>
            </a:r>
            <a:r>
              <a:rPr lang="ar-IQ" sz="2000" b="1" dirty="0" smtClean="0"/>
              <a:t>ان نظام الري بالتنقيط هو من الطرق الحديثة الذي يضمن </a:t>
            </a:r>
            <a:r>
              <a:rPr lang="ar-IQ" sz="2000" b="1" dirty="0"/>
              <a:t>وجود محتوى </a:t>
            </a:r>
            <a:r>
              <a:rPr lang="ar-IQ" sz="2000" b="1" dirty="0" err="1"/>
              <a:t>رطوبي</a:t>
            </a:r>
            <a:r>
              <a:rPr lang="ar-IQ" sz="2000" b="1" dirty="0"/>
              <a:t> </a:t>
            </a:r>
            <a:r>
              <a:rPr lang="ar-SA" sz="2000" b="1" dirty="0"/>
              <a:t>مناسب</a:t>
            </a:r>
            <a:r>
              <a:rPr lang="ar-IQ" sz="2000" b="1" dirty="0"/>
              <a:t> مستديم في المنطقة الجذرية مما يقلل من تأثير الجهد </a:t>
            </a:r>
            <a:r>
              <a:rPr lang="ar-IQ" sz="2000" b="1" dirty="0" err="1"/>
              <a:t>الأزموزي</a:t>
            </a:r>
            <a:r>
              <a:rPr lang="ar-IQ" sz="2000" b="1" dirty="0"/>
              <a:t> للتربة عند ريها </a:t>
            </a:r>
            <a:r>
              <a:rPr lang="ar-IQ" sz="2000" b="1" dirty="0" smtClean="0"/>
              <a:t>بمياه</a:t>
            </a:r>
            <a:endParaRPr lang="en-US" sz="2000" b="1" dirty="0"/>
          </a:p>
        </p:txBody>
      </p:sp>
    </p:spTree>
    <p:extLst>
      <p:ext uri="{BB962C8B-B14F-4D97-AF65-F5344CB8AC3E}">
        <p14:creationId xmlns:p14="http://schemas.microsoft.com/office/powerpoint/2010/main" val="34076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0629" y="116069"/>
            <a:ext cx="11887199" cy="6624365"/>
          </a:xfrm>
        </p:spPr>
        <p:txBody>
          <a:bodyPr anchor="t">
            <a:noAutofit/>
          </a:bodyPr>
          <a:lstStyle/>
          <a:p>
            <a:pPr marL="0" indent="0">
              <a:lnSpc>
                <a:spcPct val="170000"/>
              </a:lnSpc>
              <a:spcBef>
                <a:spcPts val="0"/>
              </a:spcBef>
            </a:pPr>
            <a:r>
              <a:rPr lang="ar-IQ" sz="2400" b="1" dirty="0"/>
              <a:t>مالحة وان تكرار الري باستخدام هذا النظام يعمل على جعل مستويات الأملاح في المحيط الجذري قابلة للتحمل من قبل النبات، وغالباً ما يوصى باستخدام هذا النظام في المناطق التي تكون فيها المياه العذبة مكلفة ونادرة ، وباستعمال هذه الطريقة فأن كميات المياه المضافة أقل بكثير مما في الطرق الأخرى، اذ تصل كفــاءة الري بالتنقــيط إلى </a:t>
            </a:r>
            <a:r>
              <a:rPr lang="en-US" sz="2400" b="1" dirty="0"/>
              <a:t>% 90 </a:t>
            </a:r>
            <a:r>
              <a:rPr lang="ar-IQ" sz="2400" b="1" dirty="0"/>
              <a:t>. الا ان المشكلة التي تظهر مع مرور الزمن عند </a:t>
            </a:r>
            <a:r>
              <a:rPr lang="ar-IQ" sz="2400" b="1" dirty="0" err="1"/>
              <a:t>استحدام</a:t>
            </a:r>
            <a:r>
              <a:rPr lang="ar-IQ" sz="2400" b="1" dirty="0"/>
              <a:t> نظام الري بالتنقيط  في معظم الترب وخصوصا بالترب الطينية هي تراكم الأملاح حول المنقط وعلى سطح التربة نتيجة انخفاض كفاءة غسل هذا النظام لذلك اتجهت بعض الأبحاث الحديثة الى وضع طريقة ري ساندة لذلك النظام من اجل حل مشكلة تجمع الأملاح في التربة . لذلك جاءت هذه الدراسة بهدف</a:t>
            </a:r>
            <a:br>
              <a:rPr lang="ar-IQ" sz="2400" b="1" dirty="0"/>
            </a:br>
            <a:r>
              <a:rPr lang="ar-IQ" sz="2400" b="1" dirty="0" smtClean="0">
                <a:solidFill>
                  <a:srgbClr val="FF0000"/>
                </a:solidFill>
              </a:rPr>
              <a:t>1. معالجة شحة وتدهور نوعية المياه في المناظف الجافة.</a:t>
            </a:r>
            <a:br>
              <a:rPr lang="ar-IQ" sz="2400" b="1" dirty="0" smtClean="0">
                <a:solidFill>
                  <a:srgbClr val="FF0000"/>
                </a:solidFill>
              </a:rPr>
            </a:br>
            <a:r>
              <a:rPr lang="ar-IQ" sz="2400" b="1" dirty="0" smtClean="0">
                <a:solidFill>
                  <a:srgbClr val="FF0000"/>
                </a:solidFill>
              </a:rPr>
              <a:t>2. تأثير التناوب باستخدام النظامين بمعاملات مختلفة على خصائص التربة ونمو النبات.</a:t>
            </a:r>
            <a:br>
              <a:rPr lang="ar-IQ" sz="2400" b="1" dirty="0" smtClean="0">
                <a:solidFill>
                  <a:srgbClr val="FF0000"/>
                </a:solidFill>
              </a:rPr>
            </a:br>
            <a:r>
              <a:rPr lang="ar-IQ" sz="2400" b="1" dirty="0" smtClean="0">
                <a:solidFill>
                  <a:srgbClr val="FF0000"/>
                </a:solidFill>
              </a:rPr>
              <a:t>3. زيادة كفاءة الارواء وحل مشكلة تملح التربة وتدهور خصائصها نتيجة استخدام الري السطحي والري بالتنقيط .</a:t>
            </a:r>
            <a:r>
              <a:rPr lang="en-US" sz="2400" b="1" dirty="0" smtClean="0">
                <a:solidFill>
                  <a:srgbClr val="FF0000"/>
                </a:solidFill>
              </a:rPr>
              <a:t/>
            </a:r>
            <a:br>
              <a:rPr lang="en-US" sz="2400" b="1" dirty="0" smtClean="0">
                <a:solidFill>
                  <a:srgbClr val="FF0000"/>
                </a:solidFill>
              </a:rPr>
            </a:br>
            <a:endParaRPr lang="en-US" sz="2400" dirty="0">
              <a:solidFill>
                <a:srgbClr val="FF0000"/>
              </a:solidFill>
            </a:endParaRPr>
          </a:p>
        </p:txBody>
      </p:sp>
    </p:spTree>
    <p:extLst>
      <p:ext uri="{BB962C8B-B14F-4D97-AF65-F5344CB8AC3E}">
        <p14:creationId xmlns:p14="http://schemas.microsoft.com/office/powerpoint/2010/main" val="3652086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
            <a:ext cx="12192000" cy="1071154"/>
          </a:xfrm>
        </p:spPr>
        <p:style>
          <a:lnRef idx="1">
            <a:schemeClr val="accent1"/>
          </a:lnRef>
          <a:fillRef idx="2">
            <a:schemeClr val="accent1"/>
          </a:fillRef>
          <a:effectRef idx="1">
            <a:schemeClr val="accent1"/>
          </a:effectRef>
          <a:fontRef idx="minor">
            <a:schemeClr val="dk1"/>
          </a:fontRef>
        </p:style>
        <p:txBody>
          <a:bodyPr/>
          <a:lstStyle/>
          <a:p>
            <a:r>
              <a:rPr lang="ar-IQ" dirty="0" smtClean="0"/>
              <a:t>المواد وطرائق العمل</a:t>
            </a:r>
            <a:endParaRPr lang="en-US" dirty="0"/>
          </a:p>
        </p:txBody>
      </p:sp>
      <p:sp>
        <p:nvSpPr>
          <p:cNvPr id="3" name="عنصر نائب للمحتوى 2"/>
          <p:cNvSpPr>
            <a:spLocks noGrp="1"/>
          </p:cNvSpPr>
          <p:nvPr>
            <p:ph idx="1"/>
          </p:nvPr>
        </p:nvSpPr>
        <p:spPr>
          <a:xfrm>
            <a:off x="197030" y="1227908"/>
            <a:ext cx="11873049" cy="4740049"/>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
              <a:buNone/>
            </a:pPr>
            <a:r>
              <a:rPr lang="ar-IQ" b="1" dirty="0" smtClean="0"/>
              <a:t>أجريت التجربة في الموسم الخريفي للعام 2018 في حقول كلية الزراعة المقابلة لكلية الهندسة بامتداد نهر كرمة علي التابعة لمحطة البحوث الزراعية على تربة ذات </a:t>
            </a:r>
            <a:r>
              <a:rPr lang="ar-IQ" b="1" dirty="0" err="1" smtClean="0"/>
              <a:t>نسجة</a:t>
            </a:r>
            <a:r>
              <a:rPr lang="ar-IQ" b="1" dirty="0" smtClean="0"/>
              <a:t> </a:t>
            </a:r>
            <a:r>
              <a:rPr lang="ar-IQ" b="1" dirty="0" err="1" smtClean="0"/>
              <a:t>مزيجة</a:t>
            </a:r>
            <a:r>
              <a:rPr lang="ar-IQ" b="1" dirty="0" smtClean="0"/>
              <a:t> .</a:t>
            </a:r>
          </a:p>
          <a:p>
            <a:pPr marL="0" indent="0" algn="just">
              <a:buNone/>
            </a:pPr>
            <a:r>
              <a:rPr lang="ar-IQ" b="1" dirty="0" smtClean="0"/>
              <a:t>اخذت نماذج للتربة قبل الزراعة واجراء المعاملات لتقدير بعض الخصائص الفيزيائية والكيميائية للتربة بعدها قسمت الأرض الى الواح بأبعاد 20 ×4 م بعد الحراثة والتنعيم والتسوية ثم استخدمت انابيب تنقيط من </a:t>
            </a:r>
            <a:r>
              <a:rPr lang="en-US" b="1" dirty="0" smtClean="0"/>
              <a:t>t-tube</a:t>
            </a:r>
            <a:r>
              <a:rPr lang="ar-IQ" b="1" dirty="0" smtClean="0"/>
              <a:t> التي تتكون من منقطات قياسية تبعد فيما بينها 10 سم وذات تصريف </a:t>
            </a:r>
            <a:r>
              <a:rPr lang="ar-IQ" b="1" dirty="0" smtClean="0"/>
              <a:t>5 </a:t>
            </a:r>
            <a:r>
              <a:rPr lang="ar-IQ" b="1" dirty="0" smtClean="0"/>
              <a:t>لتر/ساعة على شكل خطوط المسافة بينها 40 سم بواقع 10 خطوط لكل لوح مع ربطها بواسطة أنبوب رئيسي قياس انج لغرض ربطها مع مصدر التجهيز. زرعت المعاملات بمحصول الذرة الصفراء نوع محلي بواقع ثلاث بذور في كل جورة على جانب واحد من شريط التنقيط وخفت بعد الانبات الى نبات واحد لكل منقط وكانت عدد المنقطات 33 منقط في كل خط </a:t>
            </a:r>
            <a:r>
              <a:rPr lang="ar-IQ" b="1" dirty="0" smtClean="0"/>
              <a:t>تتم عملية الري من خلال ملئ خزانات سعة 5 متر مكعب مربوطة الى منظومة الري ويدفع الماء بواسطة مضخة كهربائية لغرض حساب كمية الماء في كل رية واعتمادا على الملاحظات الحقلية ووصول رطوبة التربة الى حدود السعة الحقلية التي بلغت 0.32.</a:t>
            </a:r>
          </a:p>
          <a:p>
            <a:pPr marL="0" indent="0" algn="just">
              <a:buNone/>
            </a:pPr>
            <a:r>
              <a:rPr lang="ar-IQ" b="1" dirty="0" smtClean="0"/>
              <a:t>بلغت كمية المياه للرية الأولى لمعاملة الري </a:t>
            </a:r>
            <a:r>
              <a:rPr lang="ar-IQ" b="1" dirty="0" err="1" smtClean="0"/>
              <a:t>السيحي</a:t>
            </a:r>
            <a:r>
              <a:rPr lang="ar-IQ" b="1" dirty="0" smtClean="0"/>
              <a:t> بحدود 3.70 متر مكعب لوصول جبهة الترطيب نهاية اللوح بينما استهلكت معاملة الري بالتنقيط للرية الأولى للوصول الى السعة الحقلية بحدود 1.60 متر مكعب للعمق السطحي.</a:t>
            </a:r>
            <a:endParaRPr lang="en-US" b="1" dirty="0"/>
          </a:p>
        </p:txBody>
      </p:sp>
    </p:spTree>
    <p:extLst>
      <p:ext uri="{BB962C8B-B14F-4D97-AF65-F5344CB8AC3E}">
        <p14:creationId xmlns:p14="http://schemas.microsoft.com/office/powerpoint/2010/main" val="211348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5896" y="1747297"/>
            <a:ext cx="8961120" cy="400110"/>
          </a:xfrm>
          <a:prstGeom prst="rect">
            <a:avLst/>
          </a:prstGeom>
        </p:spPr>
        <p:txBody>
          <a:bodyPr wrap="square">
            <a:spAutoFit/>
          </a:bodyPr>
          <a:lstStyle/>
          <a:p>
            <a:r>
              <a:rPr lang="ar-IQ" sz="2000" b="1" dirty="0">
                <a:latin typeface="Times New Roman" panose="02020603050405020304" pitchFamily="18" charset="0"/>
                <a:ea typeface="Times New Roman" panose="02020603050405020304" pitchFamily="18" charset="0"/>
                <a:cs typeface="Simplified Arabic" panose="02020603050405020304" pitchFamily="18" charset="-78"/>
              </a:rPr>
              <a:t>جدول (1): بعض الخصائص الفيزيائية والكيميائية الأولية للتربة </a:t>
            </a:r>
            <a:r>
              <a:rPr lang="ar-IQ" sz="2000" b="1" dirty="0" smtClean="0">
                <a:latin typeface="Times New Roman" panose="02020603050405020304" pitchFamily="18" charset="0"/>
                <a:ea typeface="Times New Roman" panose="02020603050405020304" pitchFamily="18" charset="0"/>
                <a:cs typeface="Simplified Arabic" panose="02020603050405020304" pitchFamily="18" charset="-78"/>
              </a:rPr>
              <a:t>ومياه </a:t>
            </a:r>
            <a:r>
              <a:rPr lang="ar-IQ" sz="2000" b="1" dirty="0">
                <a:latin typeface="Times New Roman" panose="02020603050405020304" pitchFamily="18" charset="0"/>
                <a:ea typeface="Times New Roman" panose="02020603050405020304" pitchFamily="18" charset="0"/>
                <a:cs typeface="Simplified Arabic" panose="02020603050405020304" pitchFamily="18" charset="-78"/>
              </a:rPr>
              <a:t>الري المستخدمة</a:t>
            </a:r>
            <a:r>
              <a:rPr lang="ar-SY" sz="20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dirty="0">
              <a:effectLst/>
              <a:latin typeface="Times New Roman" panose="02020603050405020304" pitchFamily="18" charset="0"/>
              <a:ea typeface="Times New Roman" panose="02020603050405020304" pitchFamily="18"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2356766449"/>
              </p:ext>
            </p:extLst>
          </p:nvPr>
        </p:nvGraphicFramePr>
        <p:xfrm>
          <a:off x="2659017" y="2483152"/>
          <a:ext cx="8127999" cy="333756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3088979715"/>
                    </a:ext>
                  </a:extLst>
                </a:gridCol>
                <a:gridCol w="2709333">
                  <a:extLst>
                    <a:ext uri="{9D8B030D-6E8A-4147-A177-3AD203B41FA5}">
                      <a16:colId xmlns:a16="http://schemas.microsoft.com/office/drawing/2014/main" val="3542579501"/>
                    </a:ext>
                  </a:extLst>
                </a:gridCol>
                <a:gridCol w="2709333">
                  <a:extLst>
                    <a:ext uri="{9D8B030D-6E8A-4147-A177-3AD203B41FA5}">
                      <a16:colId xmlns:a16="http://schemas.microsoft.com/office/drawing/2014/main" val="1795455291"/>
                    </a:ext>
                  </a:extLst>
                </a:gridCol>
              </a:tblGrid>
              <a:tr h="370840">
                <a:tc>
                  <a:txBody>
                    <a:bodyPr/>
                    <a:lstStyle/>
                    <a:p>
                      <a:pPr algn="ctr"/>
                      <a:r>
                        <a:rPr lang="ar-IQ" dirty="0" smtClean="0"/>
                        <a:t>العمق 15-30</a:t>
                      </a:r>
                      <a:endParaRPr lang="en-US" dirty="0"/>
                    </a:p>
                  </a:txBody>
                  <a:tcPr/>
                </a:tc>
                <a:tc>
                  <a:txBody>
                    <a:bodyPr/>
                    <a:lstStyle/>
                    <a:p>
                      <a:pPr algn="ctr"/>
                      <a:r>
                        <a:rPr lang="ar-IQ" dirty="0" smtClean="0"/>
                        <a:t>العمق 0-15</a:t>
                      </a:r>
                      <a:endParaRPr lang="en-US" dirty="0"/>
                    </a:p>
                  </a:txBody>
                  <a:tcPr/>
                </a:tc>
                <a:tc>
                  <a:txBody>
                    <a:bodyPr/>
                    <a:lstStyle/>
                    <a:p>
                      <a:pPr algn="ctr"/>
                      <a:r>
                        <a:rPr lang="ar-IQ" dirty="0" smtClean="0"/>
                        <a:t>الصفة</a:t>
                      </a:r>
                      <a:endParaRPr lang="en-US" dirty="0"/>
                    </a:p>
                  </a:txBody>
                  <a:tcPr/>
                </a:tc>
                <a:extLst>
                  <a:ext uri="{0D108BD9-81ED-4DB2-BD59-A6C34878D82A}">
                    <a16:rowId xmlns:a16="http://schemas.microsoft.com/office/drawing/2014/main" val="3644999940"/>
                  </a:ext>
                </a:extLst>
              </a:tr>
              <a:tr h="370840">
                <a:tc>
                  <a:txBody>
                    <a:bodyPr/>
                    <a:lstStyle/>
                    <a:p>
                      <a:pPr algn="ctr"/>
                      <a:r>
                        <a:rPr lang="ar-IQ" dirty="0" err="1" smtClean="0"/>
                        <a:t>مزيجة</a:t>
                      </a:r>
                      <a:r>
                        <a:rPr lang="ar-IQ" dirty="0" smtClean="0"/>
                        <a:t> (768)</a:t>
                      </a:r>
                      <a:endParaRPr lang="en-US" dirty="0"/>
                    </a:p>
                  </a:txBody>
                  <a:tcPr/>
                </a:tc>
                <a:tc>
                  <a:txBody>
                    <a:bodyPr/>
                    <a:lstStyle/>
                    <a:p>
                      <a:pPr algn="ctr"/>
                      <a:r>
                        <a:rPr lang="ar-IQ" dirty="0" err="1" smtClean="0"/>
                        <a:t>مزيجة</a:t>
                      </a:r>
                      <a:r>
                        <a:rPr lang="ar-IQ" dirty="0" smtClean="0"/>
                        <a:t> (844)</a:t>
                      </a:r>
                      <a:endParaRPr lang="en-US" dirty="0"/>
                    </a:p>
                  </a:txBody>
                  <a:tcPr/>
                </a:tc>
                <a:tc>
                  <a:txBody>
                    <a:bodyPr/>
                    <a:lstStyle/>
                    <a:p>
                      <a:pPr algn="ctr"/>
                      <a:r>
                        <a:rPr lang="ar-IQ" dirty="0" err="1" smtClean="0"/>
                        <a:t>نسجة</a:t>
                      </a:r>
                      <a:r>
                        <a:rPr lang="ar-IQ" dirty="0" smtClean="0"/>
                        <a:t> التربة (غم .كغم </a:t>
                      </a:r>
                      <a:r>
                        <a:rPr lang="ar-IQ" baseline="30000" dirty="0" smtClean="0"/>
                        <a:t>-1</a:t>
                      </a:r>
                      <a:r>
                        <a:rPr lang="ar-IQ" baseline="0" dirty="0" smtClean="0"/>
                        <a:t>)</a:t>
                      </a:r>
                      <a:endParaRPr lang="en-US" dirty="0"/>
                    </a:p>
                  </a:txBody>
                  <a:tcPr/>
                </a:tc>
                <a:extLst>
                  <a:ext uri="{0D108BD9-81ED-4DB2-BD59-A6C34878D82A}">
                    <a16:rowId xmlns:a16="http://schemas.microsoft.com/office/drawing/2014/main" val="1544122217"/>
                  </a:ext>
                </a:extLst>
              </a:tr>
              <a:tr h="370840">
                <a:tc>
                  <a:txBody>
                    <a:bodyPr/>
                    <a:lstStyle/>
                    <a:p>
                      <a:pPr algn="ctr"/>
                      <a:r>
                        <a:rPr lang="ar-IQ" dirty="0" smtClean="0"/>
                        <a:t>1.44</a:t>
                      </a:r>
                      <a:endParaRPr lang="en-US" dirty="0"/>
                    </a:p>
                  </a:txBody>
                  <a:tcPr/>
                </a:tc>
                <a:tc>
                  <a:txBody>
                    <a:bodyPr/>
                    <a:lstStyle/>
                    <a:p>
                      <a:pPr algn="ctr"/>
                      <a:r>
                        <a:rPr lang="ar-IQ" dirty="0" smtClean="0"/>
                        <a:t>1.33</a:t>
                      </a:r>
                      <a:endParaRPr lang="en-US"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dirty="0" smtClean="0"/>
                        <a:t>الكثافة الظاهرية (</a:t>
                      </a:r>
                      <a:r>
                        <a:rPr lang="ar-IQ" sz="1800" b="1" kern="1200" dirty="0" err="1" smtClean="0">
                          <a:solidFill>
                            <a:schemeClr val="tx1"/>
                          </a:solidFill>
                          <a:effectLst/>
                          <a:latin typeface="+mn-lt"/>
                          <a:ea typeface="+mn-ea"/>
                          <a:cs typeface="+mn-cs"/>
                        </a:rPr>
                        <a:t>ميكاغرام</a:t>
                      </a:r>
                      <a:r>
                        <a:rPr lang="ar-IQ" sz="1800" b="1" kern="1200" dirty="0" smtClean="0">
                          <a:solidFill>
                            <a:schemeClr val="tx1"/>
                          </a:solidFill>
                          <a:effectLst/>
                          <a:latin typeface="+mn-lt"/>
                          <a:ea typeface="+mn-ea"/>
                          <a:cs typeface="+mn-cs"/>
                        </a:rPr>
                        <a:t>. م</a:t>
                      </a:r>
                      <a:r>
                        <a:rPr lang="ar-IQ" sz="1800" b="1" kern="1200" baseline="30000" dirty="0" smtClean="0">
                          <a:solidFill>
                            <a:schemeClr val="tx1"/>
                          </a:solidFill>
                          <a:effectLst/>
                          <a:latin typeface="+mn-lt"/>
                          <a:ea typeface="+mn-ea"/>
                          <a:cs typeface="+mn-cs"/>
                        </a:rPr>
                        <a:t>-3</a:t>
                      </a:r>
                      <a:r>
                        <a:rPr lang="ar-IQ" baseline="0" dirty="0" smtClean="0"/>
                        <a:t>)</a:t>
                      </a:r>
                      <a:endParaRPr lang="en-US" baseline="0" dirty="0" smtClean="0"/>
                    </a:p>
                  </a:txBody>
                  <a:tcPr/>
                </a:tc>
                <a:extLst>
                  <a:ext uri="{0D108BD9-81ED-4DB2-BD59-A6C34878D82A}">
                    <a16:rowId xmlns:a16="http://schemas.microsoft.com/office/drawing/2014/main" val="204835894"/>
                  </a:ext>
                </a:extLst>
              </a:tr>
              <a:tr h="370840">
                <a:tc>
                  <a:txBody>
                    <a:bodyPr/>
                    <a:lstStyle/>
                    <a:p>
                      <a:pPr algn="ctr"/>
                      <a:r>
                        <a:rPr lang="ar-IQ" dirty="0" smtClean="0"/>
                        <a:t>0.112</a:t>
                      </a:r>
                      <a:endParaRPr lang="en-US" dirty="0"/>
                    </a:p>
                  </a:txBody>
                  <a:tcPr/>
                </a:tc>
                <a:tc>
                  <a:txBody>
                    <a:bodyPr/>
                    <a:lstStyle/>
                    <a:p>
                      <a:pPr algn="ctr"/>
                      <a:r>
                        <a:rPr lang="ar-IQ" dirty="0" smtClean="0"/>
                        <a:t>0.120</a:t>
                      </a:r>
                      <a:endParaRPr lang="en-US" dirty="0"/>
                    </a:p>
                  </a:txBody>
                  <a:tcPr/>
                </a:tc>
                <a:tc>
                  <a:txBody>
                    <a:bodyPr/>
                    <a:lstStyle/>
                    <a:p>
                      <a:pPr algn="ctr"/>
                      <a:r>
                        <a:rPr lang="ar-IQ" dirty="0" smtClean="0"/>
                        <a:t>القطر الموزون (ملم)</a:t>
                      </a:r>
                      <a:endParaRPr lang="en-US" dirty="0"/>
                    </a:p>
                  </a:txBody>
                  <a:tcPr/>
                </a:tc>
                <a:extLst>
                  <a:ext uri="{0D108BD9-81ED-4DB2-BD59-A6C34878D82A}">
                    <a16:rowId xmlns:a16="http://schemas.microsoft.com/office/drawing/2014/main" val="2858322028"/>
                  </a:ext>
                </a:extLst>
              </a:tr>
              <a:tr h="370840">
                <a:tc>
                  <a:txBody>
                    <a:bodyPr/>
                    <a:lstStyle/>
                    <a:p>
                      <a:pPr algn="ctr"/>
                      <a:r>
                        <a:rPr lang="ar-IQ" dirty="0" smtClean="0"/>
                        <a:t>7.16</a:t>
                      </a:r>
                      <a:endParaRPr lang="en-US" dirty="0"/>
                    </a:p>
                  </a:txBody>
                  <a:tcPr/>
                </a:tc>
                <a:tc>
                  <a:txBody>
                    <a:bodyPr/>
                    <a:lstStyle/>
                    <a:p>
                      <a:pPr algn="ctr"/>
                      <a:r>
                        <a:rPr lang="ar-IQ" dirty="0" smtClean="0"/>
                        <a:t>3.64</a:t>
                      </a:r>
                      <a:endParaRPr lang="en-US" dirty="0"/>
                    </a:p>
                  </a:txBody>
                  <a:tcPr/>
                </a:tc>
                <a:tc>
                  <a:txBody>
                    <a:bodyPr/>
                    <a:lstStyle/>
                    <a:p>
                      <a:pPr algn="ctr"/>
                      <a:r>
                        <a:rPr lang="en-US" sz="1800" b="1" kern="1200" dirty="0" smtClean="0">
                          <a:solidFill>
                            <a:schemeClr val="tx1"/>
                          </a:solidFill>
                          <a:effectLst/>
                          <a:latin typeface="+mn-lt"/>
                          <a:ea typeface="+mn-ea"/>
                          <a:cs typeface="+mn-cs"/>
                        </a:rPr>
                        <a:t>EC  dSm</a:t>
                      </a:r>
                      <a:r>
                        <a:rPr lang="en-US" sz="1800" b="1" kern="1200" baseline="30000" dirty="0" smtClean="0">
                          <a:solidFill>
                            <a:schemeClr val="tx1"/>
                          </a:solidFill>
                          <a:effectLst/>
                          <a:latin typeface="+mn-lt"/>
                          <a:ea typeface="+mn-ea"/>
                          <a:cs typeface="+mn-cs"/>
                        </a:rPr>
                        <a:t>-1</a:t>
                      </a:r>
                      <a:endParaRPr lang="en-US" dirty="0"/>
                    </a:p>
                  </a:txBody>
                  <a:tcPr/>
                </a:tc>
                <a:extLst>
                  <a:ext uri="{0D108BD9-81ED-4DB2-BD59-A6C34878D82A}">
                    <a16:rowId xmlns:a16="http://schemas.microsoft.com/office/drawing/2014/main" val="4265063771"/>
                  </a:ext>
                </a:extLst>
              </a:tr>
              <a:tr h="370840">
                <a:tc>
                  <a:txBody>
                    <a:bodyPr/>
                    <a:lstStyle/>
                    <a:p>
                      <a:pPr algn="ctr"/>
                      <a:r>
                        <a:rPr lang="ar-IQ" dirty="0" smtClean="0"/>
                        <a:t>25</a:t>
                      </a:r>
                      <a:endParaRPr lang="en-US" dirty="0"/>
                    </a:p>
                  </a:txBody>
                  <a:tcPr/>
                </a:tc>
                <a:tc>
                  <a:txBody>
                    <a:bodyPr/>
                    <a:lstStyle/>
                    <a:p>
                      <a:pPr algn="ctr"/>
                      <a:r>
                        <a:rPr lang="ar-IQ" dirty="0" smtClean="0"/>
                        <a:t>20</a:t>
                      </a:r>
                      <a:endParaRPr lang="en-US" dirty="0"/>
                    </a:p>
                  </a:txBody>
                  <a:tcPr/>
                </a:tc>
                <a:tc>
                  <a:txBody>
                    <a:bodyPr/>
                    <a:lstStyle/>
                    <a:p>
                      <a:pPr algn="ctr"/>
                      <a:r>
                        <a:rPr lang="ar-IQ" dirty="0" smtClean="0"/>
                        <a:t>الرطوبة الوزنية الأولية %</a:t>
                      </a:r>
                      <a:endParaRPr lang="en-US" dirty="0"/>
                    </a:p>
                  </a:txBody>
                  <a:tcPr/>
                </a:tc>
                <a:extLst>
                  <a:ext uri="{0D108BD9-81ED-4DB2-BD59-A6C34878D82A}">
                    <a16:rowId xmlns:a16="http://schemas.microsoft.com/office/drawing/2014/main" val="1452517215"/>
                  </a:ext>
                </a:extLst>
              </a:tr>
              <a:tr h="370840">
                <a:tc>
                  <a:txBody>
                    <a:bodyPr/>
                    <a:lstStyle/>
                    <a:p>
                      <a:pPr algn="ctr"/>
                      <a:r>
                        <a:rPr lang="ar-IQ" dirty="0" smtClean="0"/>
                        <a:t>7.1</a:t>
                      </a:r>
                      <a:endParaRPr lang="en-US" dirty="0"/>
                    </a:p>
                  </a:txBody>
                  <a:tcPr/>
                </a:tc>
                <a:tc>
                  <a:txBody>
                    <a:bodyPr/>
                    <a:lstStyle/>
                    <a:p>
                      <a:pPr algn="ctr"/>
                      <a:r>
                        <a:rPr lang="ar-IQ" dirty="0" smtClean="0"/>
                        <a:t>7.6</a:t>
                      </a:r>
                      <a:endParaRPr lang="en-US" dirty="0"/>
                    </a:p>
                  </a:txBody>
                  <a:tcPr/>
                </a:tc>
                <a:tc>
                  <a:txBody>
                    <a:bodyPr/>
                    <a:lstStyle/>
                    <a:p>
                      <a:pPr marL="0" marR="0" algn="ctr" rtl="1">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PH</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145273825"/>
                  </a:ext>
                </a:extLst>
              </a:tr>
              <a:tr h="370840">
                <a:tc>
                  <a:txBody>
                    <a:bodyPr/>
                    <a:lstStyle/>
                    <a:p>
                      <a:pPr algn="ctr"/>
                      <a:r>
                        <a:rPr lang="ar-IQ" dirty="0" smtClean="0"/>
                        <a:t>1.35</a:t>
                      </a:r>
                      <a:endParaRPr lang="en-US" dirty="0"/>
                    </a:p>
                  </a:txBody>
                  <a:tcPr/>
                </a:tc>
                <a:tc>
                  <a:txBody>
                    <a:bodyPr/>
                    <a:lstStyle/>
                    <a:p>
                      <a:pPr algn="ctr"/>
                      <a:r>
                        <a:rPr lang="ar-IQ" dirty="0" smtClean="0"/>
                        <a:t>2.45</a:t>
                      </a:r>
                      <a:endParaRPr lang="en-US" dirty="0"/>
                    </a:p>
                  </a:txBody>
                  <a:tcPr/>
                </a:tc>
                <a:tc>
                  <a:txBody>
                    <a:bodyPr/>
                    <a:lstStyle/>
                    <a:p>
                      <a:pPr marL="0" marR="0" algn="ctr" rtl="1">
                        <a:spcBef>
                          <a:spcPts val="0"/>
                        </a:spcBef>
                        <a:spcAft>
                          <a:spcPts val="0"/>
                        </a:spcAft>
                      </a:pPr>
                      <a:r>
                        <a:rPr lang="ar-IQ" sz="1800" b="1" kern="1200" dirty="0" smtClean="0">
                          <a:solidFill>
                            <a:schemeClr val="tx1"/>
                          </a:solidFill>
                          <a:effectLst/>
                          <a:latin typeface="+mn-lt"/>
                          <a:ea typeface="+mn-ea"/>
                          <a:cs typeface="+mn-cs"/>
                        </a:rPr>
                        <a:t>المادة العضوية (غم.كغم</a:t>
                      </a:r>
                      <a:r>
                        <a:rPr lang="ar-IQ" sz="1800" b="1" kern="1200" baseline="30000" dirty="0" smtClean="0">
                          <a:solidFill>
                            <a:schemeClr val="tx1"/>
                          </a:solidFill>
                          <a:effectLst/>
                          <a:latin typeface="+mn-lt"/>
                          <a:ea typeface="+mn-ea"/>
                          <a:cs typeface="+mn-cs"/>
                        </a:rPr>
                        <a:t>-1</a:t>
                      </a:r>
                      <a:r>
                        <a:rPr lang="ar-IQ" sz="1800" b="1" kern="1200" dirty="0" smtClean="0">
                          <a:solidFill>
                            <a:schemeClr val="tx1"/>
                          </a:solidFill>
                          <a:effectLst/>
                          <a:latin typeface="+mn-lt"/>
                          <a:ea typeface="+mn-ea"/>
                          <a:cs typeface="+mn-cs"/>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885041851"/>
                  </a:ext>
                </a:extLst>
              </a:tr>
              <a:tr h="370840">
                <a:tc gridSpan="2">
                  <a:txBody>
                    <a:bodyPr/>
                    <a:lstStyle/>
                    <a:p>
                      <a:pPr algn="ctr"/>
                      <a:r>
                        <a:rPr lang="ar-IQ" dirty="0" smtClean="0"/>
                        <a:t>2.45</a:t>
                      </a:r>
                      <a:endParaRPr lang="en-US" dirty="0"/>
                    </a:p>
                  </a:txBody>
                  <a:tcPr/>
                </a:tc>
                <a:tc hMerge="1">
                  <a:txBody>
                    <a:bodyPr/>
                    <a:lstStyle/>
                    <a:p>
                      <a:pPr algn="ctr"/>
                      <a:endParaRPr lang="en-US"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2000" dirty="0" smtClean="0">
                          <a:effectLst/>
                          <a:latin typeface="Times New Roman" panose="02020603050405020304" pitchFamily="18" charset="0"/>
                          <a:ea typeface="Times New Roman" panose="02020603050405020304" pitchFamily="18" charset="0"/>
                        </a:rPr>
                        <a:t>ملوحة ماء الري</a:t>
                      </a:r>
                      <a:r>
                        <a:rPr lang="en-US" sz="2000" b="1" kern="1200" dirty="0" smtClean="0">
                          <a:solidFill>
                            <a:schemeClr val="tx1"/>
                          </a:solidFill>
                          <a:effectLst/>
                          <a:latin typeface="+mn-lt"/>
                          <a:ea typeface="+mn-ea"/>
                          <a:cs typeface="+mn-cs"/>
                        </a:rPr>
                        <a:t>dSm</a:t>
                      </a:r>
                      <a:r>
                        <a:rPr lang="en-US" sz="2000" b="1" kern="1200" baseline="30000" dirty="0" smtClean="0">
                          <a:solidFill>
                            <a:schemeClr val="tx1"/>
                          </a:solidFill>
                          <a:effectLst/>
                          <a:latin typeface="+mn-lt"/>
                          <a:ea typeface="+mn-ea"/>
                          <a:cs typeface="+mn-cs"/>
                        </a:rPr>
                        <a:t>-1</a:t>
                      </a:r>
                      <a:endParaRPr lang="en-US" sz="2000" dirty="0" smtClean="0"/>
                    </a:p>
                  </a:txBody>
                  <a:tcPr marL="68580" marR="68580" marT="0" marB="0" anchor="ctr"/>
                </a:tc>
                <a:extLst>
                  <a:ext uri="{0D108BD9-81ED-4DB2-BD59-A6C34878D82A}">
                    <a16:rowId xmlns:a16="http://schemas.microsoft.com/office/drawing/2014/main" val="1334663397"/>
                  </a:ext>
                </a:extLst>
              </a:tr>
            </a:tbl>
          </a:graphicData>
        </a:graphic>
      </p:graphicFrame>
    </p:spTree>
    <p:extLst>
      <p:ext uri="{BB962C8B-B14F-4D97-AF65-F5344CB8AC3E}">
        <p14:creationId xmlns:p14="http://schemas.microsoft.com/office/powerpoint/2010/main" val="3176908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66206" y="169817"/>
            <a:ext cx="11194868" cy="461665"/>
          </a:xfrm>
          <a:prstGeom prst="rect">
            <a:avLst/>
          </a:prstGeom>
          <a:noFill/>
        </p:spPr>
        <p:txBody>
          <a:bodyPr wrap="square" rtlCol="0">
            <a:spAutoFit/>
          </a:bodyPr>
          <a:lstStyle/>
          <a:p>
            <a:r>
              <a:rPr lang="ar-IQ" sz="2400" dirty="0" smtClean="0"/>
              <a:t>معاملات التجربة</a:t>
            </a:r>
            <a:endParaRPr lang="en-US" sz="2400" dirty="0"/>
          </a:p>
        </p:txBody>
      </p:sp>
      <p:sp>
        <p:nvSpPr>
          <p:cNvPr id="3" name="مربع نص 2"/>
          <p:cNvSpPr txBox="1"/>
          <p:nvPr/>
        </p:nvSpPr>
        <p:spPr>
          <a:xfrm>
            <a:off x="1776549" y="1188721"/>
            <a:ext cx="9875520" cy="2677656"/>
          </a:xfrm>
          <a:prstGeom prst="rect">
            <a:avLst/>
          </a:prstGeom>
          <a:noFill/>
          <a:ln>
            <a:solidFill>
              <a:schemeClr val="accent1"/>
            </a:solidFill>
          </a:ln>
        </p:spPr>
        <p:txBody>
          <a:bodyPr wrap="square" rtlCol="0">
            <a:spAutoFit/>
          </a:bodyPr>
          <a:lstStyle/>
          <a:p>
            <a:r>
              <a:rPr lang="ar-IQ" sz="2400" b="1" dirty="0" smtClean="0"/>
              <a:t>التناوب </a:t>
            </a:r>
            <a:r>
              <a:rPr lang="ar-IQ" sz="2400" b="1" dirty="0" smtClean="0"/>
              <a:t>بطرق </a:t>
            </a:r>
            <a:r>
              <a:rPr lang="ar-IQ" sz="2400" b="1" dirty="0" smtClean="0"/>
              <a:t>الري وتضمنت اختبار دورات ري ثلاثية ورباعية وخماسية وكما يلي</a:t>
            </a:r>
          </a:p>
          <a:p>
            <a:pPr marL="342900" indent="-342900">
              <a:buFont typeface="+mj-lt"/>
              <a:buAutoNum type="arabicPeriod"/>
            </a:pPr>
            <a:r>
              <a:rPr lang="ar-IQ" sz="2400" b="1" dirty="0" smtClean="0"/>
              <a:t>تنقيط – تنقيط – تنقيط </a:t>
            </a:r>
            <a:r>
              <a:rPr lang="ar-IQ" sz="2400" b="1" dirty="0" smtClean="0">
                <a:solidFill>
                  <a:srgbClr val="FF0000"/>
                </a:solidFill>
              </a:rPr>
              <a:t>– سيحي</a:t>
            </a:r>
          </a:p>
          <a:p>
            <a:pPr marL="342900" indent="-342900">
              <a:buFont typeface="+mj-lt"/>
              <a:buAutoNum type="arabicPeriod"/>
            </a:pPr>
            <a:r>
              <a:rPr lang="ar-IQ" sz="2400" b="1" dirty="0"/>
              <a:t>تنقيط – تنقيط – تنقيط </a:t>
            </a:r>
            <a:r>
              <a:rPr lang="ar-IQ" sz="2400" b="1" dirty="0" smtClean="0"/>
              <a:t>– تنقيط </a:t>
            </a:r>
            <a:r>
              <a:rPr lang="ar-IQ" sz="2400" b="1" dirty="0">
                <a:solidFill>
                  <a:srgbClr val="FF0000"/>
                </a:solidFill>
              </a:rPr>
              <a:t>– سيحي</a:t>
            </a:r>
          </a:p>
          <a:p>
            <a:pPr marL="342900" indent="-342900">
              <a:buFont typeface="+mj-lt"/>
              <a:buAutoNum type="arabicPeriod"/>
            </a:pPr>
            <a:r>
              <a:rPr lang="ar-IQ" sz="2400" b="1" dirty="0"/>
              <a:t>تنقيط – تنقيط – تنقيط </a:t>
            </a:r>
            <a:r>
              <a:rPr lang="ar-IQ" sz="2400" b="1" dirty="0" smtClean="0"/>
              <a:t>– تنقيط – تنقيط </a:t>
            </a:r>
            <a:r>
              <a:rPr lang="ar-IQ" sz="2400" b="1" dirty="0">
                <a:solidFill>
                  <a:srgbClr val="FF0000"/>
                </a:solidFill>
              </a:rPr>
              <a:t>– سيحي</a:t>
            </a:r>
          </a:p>
          <a:p>
            <a:pPr marL="342900" indent="-342900">
              <a:buFont typeface="+mj-lt"/>
              <a:buAutoNum type="arabicPeriod"/>
            </a:pPr>
            <a:r>
              <a:rPr lang="ar-IQ" sz="2400" b="1" dirty="0" smtClean="0"/>
              <a:t>سيحي فقط</a:t>
            </a:r>
          </a:p>
          <a:p>
            <a:pPr marL="342900" indent="-342900">
              <a:buFont typeface="+mj-lt"/>
              <a:buAutoNum type="arabicPeriod"/>
            </a:pPr>
            <a:r>
              <a:rPr lang="ar-IQ" sz="2400" b="1" dirty="0" smtClean="0"/>
              <a:t>تنقيط فقط</a:t>
            </a:r>
            <a:endParaRPr lang="ar-IQ" sz="2400" b="1" dirty="0" smtClean="0"/>
          </a:p>
          <a:p>
            <a:pPr marL="342900" indent="-342900">
              <a:buFont typeface="+mj-lt"/>
              <a:buAutoNum type="arabicPeriod"/>
            </a:pPr>
            <a:endParaRPr lang="en-US" sz="2400" b="1" dirty="0"/>
          </a:p>
        </p:txBody>
      </p:sp>
    </p:spTree>
    <p:extLst>
      <p:ext uri="{BB962C8B-B14F-4D97-AF65-F5344CB8AC3E}">
        <p14:creationId xmlns:p14="http://schemas.microsoft.com/office/powerpoint/2010/main" val="1522237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rot="19261706">
            <a:off x="4631477" y="2637158"/>
            <a:ext cx="5777229" cy="1200329"/>
          </a:xfrm>
          <a:prstGeom prst="rect">
            <a:avLst/>
          </a:prstGeom>
          <a:noFill/>
        </p:spPr>
        <p:txBody>
          <a:bodyPr wrap="square" rtlCol="0">
            <a:spAutoFit/>
          </a:bodyPr>
          <a:lstStyle/>
          <a:p>
            <a:r>
              <a:rPr lang="ar-IQ" sz="72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النتائج والمناقشة</a:t>
            </a:r>
            <a:endParaRPr lang="en-US" sz="7200"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Tree>
    <p:extLst>
      <p:ext uri="{BB962C8B-B14F-4D97-AF65-F5344CB8AC3E}">
        <p14:creationId xmlns:p14="http://schemas.microsoft.com/office/powerpoint/2010/main" val="255836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2967689253"/>
              </p:ext>
            </p:extLst>
          </p:nvPr>
        </p:nvGraphicFramePr>
        <p:xfrm>
          <a:off x="2031999" y="719667"/>
          <a:ext cx="9267371" cy="4583854"/>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985554" y="5603966"/>
            <a:ext cx="8712926" cy="369332"/>
          </a:xfrm>
          <a:prstGeom prst="rect">
            <a:avLst/>
          </a:prstGeom>
          <a:noFill/>
        </p:spPr>
        <p:txBody>
          <a:bodyPr wrap="square" rtlCol="0">
            <a:spAutoFit/>
          </a:bodyPr>
          <a:lstStyle/>
          <a:p>
            <a:r>
              <a:rPr lang="ar-IQ" b="1" dirty="0" smtClean="0"/>
              <a:t>شكل (1) </a:t>
            </a:r>
            <a:r>
              <a:rPr lang="ar-IQ" b="1" dirty="0" err="1" smtClean="0"/>
              <a:t>تاثير</a:t>
            </a:r>
            <a:r>
              <a:rPr lang="ar-IQ" b="1" dirty="0" smtClean="0"/>
              <a:t> معاملات التجربة على قيم الكثافة الظاهرية للمعاملات نهاية التجربة</a:t>
            </a:r>
            <a:endParaRPr lang="en-US" b="1" dirty="0"/>
          </a:p>
        </p:txBody>
      </p:sp>
    </p:spTree>
    <p:extLst>
      <p:ext uri="{BB962C8B-B14F-4D97-AF65-F5344CB8AC3E}">
        <p14:creationId xmlns:p14="http://schemas.microsoft.com/office/powerpoint/2010/main" val="427460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مخطط 3"/>
          <p:cNvGraphicFramePr/>
          <p:nvPr>
            <p:extLst>
              <p:ext uri="{D42A27DB-BD31-4B8C-83A1-F6EECF244321}">
                <p14:modId xmlns:p14="http://schemas.microsoft.com/office/powerpoint/2010/main" val="1800248641"/>
              </p:ext>
            </p:extLst>
          </p:nvPr>
        </p:nvGraphicFramePr>
        <p:xfrm>
          <a:off x="1047135" y="398206"/>
          <a:ext cx="10427109" cy="4955459"/>
        </p:xfrm>
        <a:graphic>
          <a:graphicData uri="http://schemas.openxmlformats.org/drawingml/2006/chart">
            <c:chart xmlns:c="http://schemas.openxmlformats.org/drawingml/2006/chart" xmlns:r="http://schemas.openxmlformats.org/officeDocument/2006/relationships" r:id="rId2"/>
          </a:graphicData>
        </a:graphic>
      </p:graphicFrame>
      <p:sp>
        <p:nvSpPr>
          <p:cNvPr id="5" name="مربع نص 4"/>
          <p:cNvSpPr txBox="1"/>
          <p:nvPr/>
        </p:nvSpPr>
        <p:spPr>
          <a:xfrm>
            <a:off x="1985554" y="5603966"/>
            <a:ext cx="8712926" cy="369332"/>
          </a:xfrm>
          <a:prstGeom prst="rect">
            <a:avLst/>
          </a:prstGeom>
          <a:noFill/>
        </p:spPr>
        <p:txBody>
          <a:bodyPr wrap="square" rtlCol="0">
            <a:spAutoFit/>
          </a:bodyPr>
          <a:lstStyle/>
          <a:p>
            <a:r>
              <a:rPr lang="ar-IQ" b="1" dirty="0" smtClean="0"/>
              <a:t>شكل (1) </a:t>
            </a:r>
            <a:r>
              <a:rPr lang="ar-IQ" b="1" dirty="0" err="1" smtClean="0"/>
              <a:t>تاثير</a:t>
            </a:r>
            <a:r>
              <a:rPr lang="ar-IQ" b="1" dirty="0" smtClean="0"/>
              <a:t> معاملات التجربة على قيم القطر الموزون (ملم) للمعاملات نهاية التجربة</a:t>
            </a:r>
            <a:endParaRPr lang="en-US" b="1" dirty="0"/>
          </a:p>
        </p:txBody>
      </p:sp>
    </p:spTree>
    <p:extLst>
      <p:ext uri="{BB962C8B-B14F-4D97-AF65-F5344CB8AC3E}">
        <p14:creationId xmlns:p14="http://schemas.microsoft.com/office/powerpoint/2010/main" val="105055337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866</Words>
  <Application>Microsoft Office PowerPoint</Application>
  <PresentationFormat>شاشة عريضة</PresentationFormat>
  <Paragraphs>69</Paragraphs>
  <Slides>14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14</vt:i4>
      </vt:variant>
    </vt:vector>
  </HeadingPairs>
  <TitlesOfParts>
    <vt:vector size="20" baseType="lpstr">
      <vt:lpstr>Arial</vt:lpstr>
      <vt:lpstr>Calibri</vt:lpstr>
      <vt:lpstr>Calibri Light</vt:lpstr>
      <vt:lpstr>Simplified Arabic</vt:lpstr>
      <vt:lpstr>Times New Roman</vt:lpstr>
      <vt:lpstr>نسق Office</vt:lpstr>
      <vt:lpstr>تاثير التناوب بالري السيحي والري بالتنقيط الشريطي على خصائص التربة ونمو نبات الذرة الصفراء</vt:lpstr>
      <vt:lpstr>المقدمة</vt:lpstr>
      <vt:lpstr>مالحة وان تكرار الري باستخدام هذا النظام يعمل على جعل مستويات الأملاح في المحيط الجذري قابلة للتحمل من قبل النبات، وغالباً ما يوصى باستخدام هذا النظام في المناطق التي تكون فيها المياه العذبة مكلفة ونادرة ، وباستعمال هذه الطريقة فأن كميات المياه المضافة أقل بكثير مما في الطرق الأخرى، اذ تصل كفــاءة الري بالتنقــيط إلى % 90 . الا ان المشكلة التي تظهر مع مرور الزمن عند استحدام نظام الري بالتنقيط  في معظم الترب وخصوصا بالترب الطينية هي تراكم الأملاح حول المنقط وعلى سطح التربة نتيجة انخفاض كفاءة غسل هذا النظام لذلك اتجهت بعض الأبحاث الحديثة الى وضع طريقة ري ساندة لذلك النظام من اجل حل مشكلة تجمع الأملاح في التربة . لذلك جاءت هذه الدراسة بهدف 1. معالجة شحة وتدهور نوعية المياه في المناظف الجافة. 2. تأثير التناوب باستخدام النظامين بمعاملات مختلفة على خصائص التربة ونمو النبات. 3. زيادة كفاءة الارواء وحل مشكلة تملح التربة وتدهور خصائصها نتيجة استخدام الري السطحي والري بالتنقيط . </vt:lpstr>
      <vt:lpstr>المواد وطرائق العمل</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تاثير التناوب بالري السيحي والري بالتنقيط الشريطي على خصائص التربة ونمو نبات الذرة الصفراء</dc:title>
  <dc:creator>Maher</dc:creator>
  <cp:lastModifiedBy>Maher</cp:lastModifiedBy>
  <cp:revision>17</cp:revision>
  <dcterms:created xsi:type="dcterms:W3CDTF">2019-04-28T17:57:00Z</dcterms:created>
  <dcterms:modified xsi:type="dcterms:W3CDTF">2019-05-23T22:58:33Z</dcterms:modified>
</cp:coreProperties>
</file>